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94434" autoAdjust="0"/>
  </p:normalViewPr>
  <p:slideViewPr>
    <p:cSldViewPr snapToGrid="0">
      <p:cViewPr varScale="1">
        <p:scale>
          <a:sx n="61" d="100"/>
          <a:sy n="61" d="100"/>
        </p:scale>
        <p:origin x="10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11/29/2019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204" y="503032"/>
            <a:ext cx="3522375" cy="3522375"/>
          </a:xfrm>
          <a:prstGeom prst="rect">
            <a:avLst/>
          </a:prstGeom>
        </p:spPr>
      </p:pic>
      <p:sp>
        <p:nvSpPr>
          <p:cNvPr id="2" name="Title 1"/>
          <p:cNvSpPr>
            <a:spLocks noGrp="1"/>
          </p:cNvSpPr>
          <p:nvPr>
            <p:ph type="ctrTitle"/>
          </p:nvPr>
        </p:nvSpPr>
        <p:spPr/>
        <p:txBody>
          <a:bodyPr/>
          <a:lstStyle/>
          <a:p>
            <a:r>
              <a:rPr lang="de-DE" dirty="0" smtClean="0"/>
              <a:t>Cryptography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970" y="431823"/>
            <a:ext cx="2653747" cy="304274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19" y="263837"/>
            <a:ext cx="2026339" cy="202633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9231" y="793803"/>
            <a:ext cx="1637643" cy="231878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937" y="4742502"/>
            <a:ext cx="3123254" cy="2035099"/>
          </a:xfrm>
          <a:prstGeom prst="rect">
            <a:avLst/>
          </a:prstGeom>
        </p:spPr>
      </p:pic>
      <p:sp>
        <p:nvSpPr>
          <p:cNvPr id="9" name="TextBox 8"/>
          <p:cNvSpPr txBox="1"/>
          <p:nvPr/>
        </p:nvSpPr>
        <p:spPr>
          <a:xfrm>
            <a:off x="3673367" y="5265683"/>
            <a:ext cx="4177861" cy="923330"/>
          </a:xfrm>
          <a:prstGeom prst="rect">
            <a:avLst/>
          </a:prstGeom>
          <a:noFill/>
        </p:spPr>
        <p:txBody>
          <a:bodyPr wrap="square" rtlCol="0">
            <a:spAutoFit/>
          </a:bodyPr>
          <a:lstStyle/>
          <a:p>
            <a:r>
              <a:rPr lang="en-US" dirty="0">
                <a:solidFill>
                  <a:srgbClr val="FF0000"/>
                </a:solidFill>
              </a:rPr>
              <a:t>guvfvfnarknzcyrgrkggbqrzbafgengrnprnfnepvcurevubcrlbhjvyyrawblguvfjngpu</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52151" y="2969476"/>
            <a:ext cx="2792436" cy="3745410"/>
          </a:xfrm>
          <a:prstGeom prst="rect">
            <a:avLst/>
          </a:prstGeom>
        </p:spPr>
      </p:pic>
    </p:spTree>
    <p:extLst>
      <p:ext uri="{BB962C8B-B14F-4D97-AF65-F5344CB8AC3E}">
        <p14:creationId xmlns:p14="http://schemas.microsoft.com/office/powerpoint/2010/main" val="29208759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WW II: Nazis, Blitzkrieg and the Enigma</a:t>
            </a:r>
            <a:endParaRPr lang="en-US" dirty="0"/>
          </a:p>
        </p:txBody>
      </p:sp>
      <p:sp>
        <p:nvSpPr>
          <p:cNvPr id="3" name="Content Placeholder 2"/>
          <p:cNvSpPr>
            <a:spLocks noGrp="1"/>
          </p:cNvSpPr>
          <p:nvPr>
            <p:ph idx="1"/>
          </p:nvPr>
        </p:nvSpPr>
        <p:spPr/>
        <p:txBody>
          <a:bodyPr/>
          <a:lstStyle/>
          <a:p>
            <a:r>
              <a:rPr lang="de-DE" dirty="0" smtClean="0"/>
              <a:t>German forces, including their allies Japan and Italy, were hugely outnumbered by their enemies</a:t>
            </a:r>
          </a:p>
          <a:p>
            <a:r>
              <a:rPr lang="de-DE" dirty="0" smtClean="0"/>
              <a:t>Relied on surprise attacks to prevent enemy forces to gather at points of attack aka Blitzkrieg</a:t>
            </a:r>
          </a:p>
          <a:p>
            <a:r>
              <a:rPr lang="de-DE" dirty="0" smtClean="0"/>
              <a:t>Coordinating large army movements needed cutting edge encryption of communication</a:t>
            </a:r>
          </a:p>
          <a:p>
            <a:r>
              <a:rPr lang="de-DE" dirty="0" smtClean="0"/>
              <a:t>The Enigma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2942" y="3205654"/>
            <a:ext cx="2653747" cy="3042745"/>
          </a:xfrm>
          <a:prstGeom prst="rect">
            <a:avLst/>
          </a:prstGeom>
        </p:spPr>
      </p:pic>
    </p:spTree>
    <p:extLst>
      <p:ext uri="{BB962C8B-B14F-4D97-AF65-F5344CB8AC3E}">
        <p14:creationId xmlns:p14="http://schemas.microsoft.com/office/powerpoint/2010/main" val="23758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Content:</a:t>
            </a:r>
            <a:endParaRPr lang="en-US" dirty="0"/>
          </a:p>
        </p:txBody>
      </p:sp>
      <p:sp>
        <p:nvSpPr>
          <p:cNvPr id="3" name="Content Placeholder 2"/>
          <p:cNvSpPr>
            <a:spLocks noGrp="1"/>
          </p:cNvSpPr>
          <p:nvPr>
            <p:ph idx="1"/>
          </p:nvPr>
        </p:nvSpPr>
        <p:spPr>
          <a:xfrm>
            <a:off x="1103312" y="1166648"/>
            <a:ext cx="8947522" cy="5081751"/>
          </a:xfrm>
        </p:spPr>
        <p:txBody>
          <a:bodyPr>
            <a:noAutofit/>
          </a:bodyPr>
          <a:lstStyle/>
          <a:p>
            <a:r>
              <a:rPr lang="de-DE" sz="2400" dirty="0" smtClean="0"/>
              <a:t>Past of cryptography</a:t>
            </a:r>
          </a:p>
          <a:p>
            <a:pPr lvl="1"/>
            <a:r>
              <a:rPr lang="de-DE" sz="2000" dirty="0" smtClean="0"/>
              <a:t>Anique and Julius Ceasar</a:t>
            </a:r>
          </a:p>
          <a:p>
            <a:pPr lvl="1"/>
            <a:r>
              <a:rPr lang="de-DE" sz="2000" dirty="0" smtClean="0"/>
              <a:t>Middel Ages, Vigenère, Al Kindi and letter frequency fingerprints</a:t>
            </a:r>
          </a:p>
          <a:p>
            <a:pPr lvl="1"/>
            <a:r>
              <a:rPr lang="de-DE" sz="2000" dirty="0" smtClean="0"/>
              <a:t>WW I and the Zimermann telegramm</a:t>
            </a:r>
          </a:p>
          <a:p>
            <a:pPr lvl="1"/>
            <a:r>
              <a:rPr lang="de-DE" sz="2000" dirty="0" smtClean="0"/>
              <a:t>WW II, Nazis, the Enigma and how they screwed up</a:t>
            </a:r>
          </a:p>
          <a:p>
            <a:pPr lvl="1"/>
            <a:r>
              <a:rPr lang="de-DE" sz="2000" dirty="0" smtClean="0"/>
              <a:t>Cold war, Shannon and walnuts</a:t>
            </a:r>
          </a:p>
          <a:p>
            <a:r>
              <a:rPr lang="de-DE" sz="2400" dirty="0" smtClean="0"/>
              <a:t>Presence of cryptography</a:t>
            </a:r>
          </a:p>
          <a:p>
            <a:pPr lvl="1"/>
            <a:r>
              <a:rPr lang="de-DE" sz="2000" dirty="0" smtClean="0"/>
              <a:t>Open keys, asynchronous encryption and SSL</a:t>
            </a:r>
          </a:p>
          <a:p>
            <a:r>
              <a:rPr lang="de-DE" sz="2400" dirty="0" smtClean="0"/>
              <a:t>Future of cryptography</a:t>
            </a:r>
          </a:p>
          <a:p>
            <a:pPr lvl="1"/>
            <a:r>
              <a:rPr lang="de-DE" sz="2000" dirty="0" smtClean="0"/>
              <a:t>Breakthroughs in Mathematics and quantum computers</a:t>
            </a:r>
            <a:endParaRPr lang="en-US" sz="2000" dirty="0"/>
          </a:p>
        </p:txBody>
      </p:sp>
    </p:spTree>
    <p:extLst>
      <p:ext uri="{BB962C8B-B14F-4D97-AF65-F5344CB8AC3E}">
        <p14:creationId xmlns:p14="http://schemas.microsoft.com/office/powerpoint/2010/main" val="327181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What I hope you‘ll learn:</a:t>
            </a:r>
            <a:endParaRPr lang="en-US" dirty="0"/>
          </a:p>
        </p:txBody>
      </p:sp>
      <p:sp>
        <p:nvSpPr>
          <p:cNvPr id="3" name="Content Placeholder 2"/>
          <p:cNvSpPr>
            <a:spLocks noGrp="1"/>
          </p:cNvSpPr>
          <p:nvPr>
            <p:ph idx="1"/>
          </p:nvPr>
        </p:nvSpPr>
        <p:spPr/>
        <p:txBody>
          <a:bodyPr/>
          <a:lstStyle/>
          <a:p>
            <a:r>
              <a:rPr lang="de-DE" dirty="0" smtClean="0"/>
              <a:t>Cryptography didn‘t fall from the sky but evolved over the course of human history</a:t>
            </a:r>
          </a:p>
          <a:p>
            <a:r>
              <a:rPr lang="de-DE" dirty="0" smtClean="0"/>
              <a:t>Difference synchronous vs asynchronous encryption</a:t>
            </a:r>
          </a:p>
          <a:p>
            <a:r>
              <a:rPr lang="de-DE" dirty="0" smtClean="0"/>
              <a:t>The world might look quite different if the Germans could keep their codes better secret</a:t>
            </a:r>
          </a:p>
          <a:p>
            <a:endParaRPr lang="de-DE" dirty="0" smtClean="0"/>
          </a:p>
          <a:p>
            <a:endParaRPr lang="en-US" dirty="0"/>
          </a:p>
        </p:txBody>
      </p:sp>
    </p:spTree>
    <p:extLst>
      <p:ext uri="{BB962C8B-B14F-4D97-AF65-F5344CB8AC3E}">
        <p14:creationId xmlns:p14="http://schemas.microsoft.com/office/powerpoint/2010/main" val="3792610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344" y="452717"/>
            <a:ext cx="9404723" cy="1400530"/>
          </a:xfrm>
        </p:spPr>
        <p:txBody>
          <a:bodyPr/>
          <a:lstStyle/>
          <a:p>
            <a:r>
              <a:rPr lang="de-DE" dirty="0" smtClean="0"/>
              <a:t>Ceasar cipher</a:t>
            </a:r>
            <a:endParaRPr lang="en-US" dirty="0"/>
          </a:p>
        </p:txBody>
      </p:sp>
      <p:sp>
        <p:nvSpPr>
          <p:cNvPr id="3" name="Content Placeholder 2"/>
          <p:cNvSpPr>
            <a:spLocks noGrp="1"/>
          </p:cNvSpPr>
          <p:nvPr>
            <p:ph idx="1"/>
          </p:nvPr>
        </p:nvSpPr>
        <p:spPr>
          <a:xfrm>
            <a:off x="2269960" y="2336697"/>
            <a:ext cx="8946541" cy="4195481"/>
          </a:xfrm>
        </p:spPr>
        <p:txBody>
          <a:bodyPr>
            <a:normAutofit fontScale="92500" lnSpcReduction="10000"/>
          </a:bodyPr>
          <a:lstStyle/>
          <a:p>
            <a:r>
              <a:rPr lang="de-DE" dirty="0" smtClean="0"/>
              <a:t>Each letter is converted into a number A=1, B=2,...,Z=26</a:t>
            </a:r>
          </a:p>
          <a:p>
            <a:r>
              <a:rPr lang="de-DE" dirty="0" smtClean="0"/>
              <a:t>On each number the key/shift is added</a:t>
            </a:r>
          </a:p>
          <a:p>
            <a:r>
              <a:rPr lang="de-DE" dirty="0" smtClean="0"/>
              <a:t>New number is reconverted into a letter</a:t>
            </a:r>
          </a:p>
          <a:p>
            <a:r>
              <a:rPr lang="de-DE" dirty="0" smtClean="0"/>
              <a:t>Example with a shift of 5:</a:t>
            </a:r>
          </a:p>
          <a:p>
            <a:pPr lvl="1"/>
            <a:r>
              <a:rPr lang="de-DE" dirty="0" smtClean="0"/>
              <a:t>A-&gt;1</a:t>
            </a:r>
          </a:p>
          <a:p>
            <a:pPr lvl="1"/>
            <a:r>
              <a:rPr lang="de-DE" dirty="0" smtClean="0"/>
              <a:t>1+5=6</a:t>
            </a:r>
          </a:p>
          <a:p>
            <a:pPr lvl="1"/>
            <a:r>
              <a:rPr lang="de-DE" dirty="0" smtClean="0"/>
              <a:t>6-&gt;F</a:t>
            </a:r>
          </a:p>
          <a:p>
            <a:r>
              <a:rPr lang="de-DE" dirty="0" smtClean="0"/>
              <a:t>Substract the shift to decipher:</a:t>
            </a:r>
          </a:p>
          <a:p>
            <a:pPr lvl="1"/>
            <a:r>
              <a:rPr lang="de-DE" dirty="0" smtClean="0"/>
              <a:t>F-&gt;6</a:t>
            </a:r>
          </a:p>
          <a:p>
            <a:pPr lvl="1"/>
            <a:r>
              <a:rPr lang="de-DE" dirty="0" smtClean="0"/>
              <a:t>6-5=1</a:t>
            </a:r>
          </a:p>
          <a:p>
            <a:pPr lvl="1"/>
            <a:r>
              <a:rPr lang="de-DE" dirty="0" smtClean="0"/>
              <a:t>1-&gt;A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984" y="139813"/>
            <a:ext cx="2026339" cy="20263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0" y="139813"/>
            <a:ext cx="1637643" cy="2318787"/>
          </a:xfrm>
          <a:prstGeom prst="rect">
            <a:avLst/>
          </a:prstGeom>
        </p:spPr>
      </p:pic>
    </p:spTree>
    <p:extLst>
      <p:ext uri="{BB962C8B-B14F-4D97-AF65-F5344CB8AC3E}">
        <p14:creationId xmlns:p14="http://schemas.microsoft.com/office/powerpoint/2010/main" val="28248330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Al Kindi  801 - 873 AD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0834" y="1390420"/>
            <a:ext cx="1906589" cy="28598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3440042"/>
            <a:ext cx="5352381" cy="3257143"/>
          </a:xfrm>
          <a:prstGeom prst="rect">
            <a:avLst/>
          </a:prstGeom>
        </p:spPr>
      </p:pic>
      <p:sp>
        <p:nvSpPr>
          <p:cNvPr id="6" name="TextBox 5"/>
          <p:cNvSpPr txBox="1"/>
          <p:nvPr/>
        </p:nvSpPr>
        <p:spPr>
          <a:xfrm>
            <a:off x="646111" y="2081048"/>
            <a:ext cx="9254634" cy="923330"/>
          </a:xfrm>
          <a:prstGeom prst="rect">
            <a:avLst/>
          </a:prstGeom>
          <a:noFill/>
        </p:spPr>
        <p:txBody>
          <a:bodyPr wrap="square" rtlCol="0">
            <a:spAutoFit/>
          </a:bodyPr>
          <a:lstStyle/>
          <a:p>
            <a:pPr marL="285750" indent="-285750">
              <a:buFont typeface="Arial" panose="020B0604020202020204" pitchFamily="34" charset="0"/>
              <a:buChar char="•"/>
            </a:pPr>
            <a:r>
              <a:rPr lang="de-DE" dirty="0" smtClean="0"/>
              <a:t>Cryptoanalysis</a:t>
            </a:r>
          </a:p>
          <a:p>
            <a:pPr marL="285750" indent="-285750">
              <a:buFont typeface="Arial" panose="020B0604020202020204" pitchFamily="34" charset="0"/>
              <a:buChar char="•"/>
            </a:pPr>
            <a:r>
              <a:rPr lang="de-DE" dirty="0" smtClean="0"/>
              <a:t>Letter frequency analysis</a:t>
            </a:r>
          </a:p>
          <a:p>
            <a:pPr marL="285750" indent="-285750">
              <a:buFont typeface="Arial" panose="020B0604020202020204" pitchFamily="34" charset="0"/>
              <a:buChar char="•"/>
            </a:pPr>
            <a:r>
              <a:rPr lang="de-DE" dirty="0" smtClean="0"/>
              <a:t>Letter frequency fingerprint</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179" y="336634"/>
            <a:ext cx="2792436" cy="3745410"/>
          </a:xfrm>
          <a:prstGeom prst="rect">
            <a:avLst/>
          </a:prstGeom>
        </p:spPr>
      </p:pic>
    </p:spTree>
    <p:extLst>
      <p:ext uri="{BB962C8B-B14F-4D97-AF65-F5344CB8AC3E}">
        <p14:creationId xmlns:p14="http://schemas.microsoft.com/office/powerpoint/2010/main" val="33874967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2006" y="0"/>
            <a:ext cx="8144075" cy="6858000"/>
          </a:xfrm>
        </p:spPr>
      </p:pic>
    </p:spTree>
    <p:extLst>
      <p:ext uri="{BB962C8B-B14F-4D97-AF65-F5344CB8AC3E}">
        <p14:creationId xmlns:p14="http://schemas.microsoft.com/office/powerpoint/2010/main" val="551595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Vigenère cipher –</a:t>
            </a:r>
            <a:br>
              <a:rPr lang="de-DE" dirty="0" smtClean="0"/>
            </a:br>
            <a:r>
              <a:rPr lang="en-US" b="1" dirty="0"/>
              <a:t>le </a:t>
            </a:r>
            <a:r>
              <a:rPr lang="en-US" b="1" dirty="0" err="1"/>
              <a:t>chiffre</a:t>
            </a:r>
            <a:r>
              <a:rPr lang="en-US" b="1" dirty="0"/>
              <a:t> </a:t>
            </a:r>
            <a:r>
              <a:rPr lang="en-US" b="1" dirty="0" err="1"/>
              <a:t>indéchiffrable</a:t>
            </a:r>
            <a:endParaRPr lang="en-US" dirty="0"/>
          </a:p>
        </p:txBody>
      </p:sp>
      <p:sp>
        <p:nvSpPr>
          <p:cNvPr id="3" name="Content Placeholder 2"/>
          <p:cNvSpPr>
            <a:spLocks noGrp="1"/>
          </p:cNvSpPr>
          <p:nvPr>
            <p:ph idx="1"/>
          </p:nvPr>
        </p:nvSpPr>
        <p:spPr>
          <a:xfrm>
            <a:off x="1104293" y="2052917"/>
            <a:ext cx="8946541" cy="4195481"/>
          </a:xfrm>
        </p:spPr>
        <p:txBody>
          <a:bodyPr/>
          <a:lstStyle/>
          <a:p>
            <a:r>
              <a:rPr lang="de-DE" dirty="0" smtClean="0"/>
              <a:t>A new ceasar cipher for each letter</a:t>
            </a:r>
          </a:p>
          <a:p>
            <a:r>
              <a:rPr lang="de-DE" dirty="0" smtClean="0"/>
              <a:t>Sequence of shift is given by a keyword</a:t>
            </a:r>
            <a:endParaRPr lang="en-US" dirty="0"/>
          </a:p>
        </p:txBody>
      </p:sp>
      <p:pic>
        <p:nvPicPr>
          <p:cNvPr id="5" name="Picture 4"/>
          <p:cNvPicPr>
            <a:picLocks noChangeAspect="1"/>
          </p:cNvPicPr>
          <p:nvPr/>
        </p:nvPicPr>
        <p:blipFill>
          <a:blip r:embed="rId2"/>
          <a:stretch>
            <a:fillRect/>
          </a:stretch>
        </p:blipFill>
        <p:spPr>
          <a:xfrm>
            <a:off x="816166" y="4150658"/>
            <a:ext cx="4113186" cy="19494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062" y="202323"/>
            <a:ext cx="4826875" cy="4826875"/>
          </a:xfrm>
          <a:prstGeom prst="rect">
            <a:avLst/>
          </a:prstGeom>
        </p:spPr>
      </p:pic>
    </p:spTree>
    <p:extLst>
      <p:ext uri="{BB962C8B-B14F-4D97-AF65-F5344CB8AC3E}">
        <p14:creationId xmlns:p14="http://schemas.microsoft.com/office/powerpoint/2010/main" val="232971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Breaking the unbreakable</a:t>
            </a:r>
            <a:endParaRPr lang="en-US" dirty="0"/>
          </a:p>
        </p:txBody>
      </p:sp>
      <p:sp>
        <p:nvSpPr>
          <p:cNvPr id="3" name="Content Placeholder 2"/>
          <p:cNvSpPr>
            <a:spLocks noGrp="1"/>
          </p:cNvSpPr>
          <p:nvPr>
            <p:ph idx="1"/>
          </p:nvPr>
        </p:nvSpPr>
        <p:spPr>
          <a:xfrm>
            <a:off x="1103312" y="1340070"/>
            <a:ext cx="8947522" cy="5517930"/>
          </a:xfrm>
        </p:spPr>
        <p:txBody>
          <a:bodyPr>
            <a:normAutofit/>
          </a:bodyPr>
          <a:lstStyle/>
          <a:p>
            <a:r>
              <a:rPr lang="de-DE" dirty="0" smtClean="0"/>
              <a:t>Figure out the length of the keyword:</a:t>
            </a:r>
          </a:p>
          <a:p>
            <a:pPr lvl="1"/>
            <a:r>
              <a:rPr lang="de-DE" dirty="0" smtClean="0"/>
              <a:t>Look for the distance of repeating elements</a:t>
            </a:r>
          </a:p>
          <a:p>
            <a:pPr lvl="1"/>
            <a:endParaRPr lang="de-DE" dirty="0"/>
          </a:p>
          <a:p>
            <a:pPr lvl="1"/>
            <a:endParaRPr lang="de-DE" dirty="0" smtClean="0"/>
          </a:p>
          <a:p>
            <a:pPr lvl="1"/>
            <a:endParaRPr lang="de-DE" dirty="0"/>
          </a:p>
          <a:p>
            <a:pPr lvl="1"/>
            <a:endParaRPr lang="de-DE" dirty="0" smtClean="0"/>
          </a:p>
          <a:p>
            <a:pPr lvl="1"/>
            <a:endParaRPr lang="de-DE" dirty="0"/>
          </a:p>
          <a:p>
            <a:pPr lvl="1"/>
            <a:endParaRPr lang="de-DE" dirty="0" smtClean="0"/>
          </a:p>
          <a:p>
            <a:endParaRPr lang="de-DE" dirty="0" smtClean="0"/>
          </a:p>
          <a:p>
            <a:pPr lvl="1"/>
            <a:r>
              <a:rPr lang="de-DE" dirty="0" smtClean="0"/>
              <a:t>18=1*2*3*3 =&gt;{1,2,3,6,9,18}		30=1*2*3*5 =&gt;{1,2,3,5,6,10,15,30}</a:t>
            </a:r>
          </a:p>
          <a:p>
            <a:pPr lvl="1"/>
            <a:r>
              <a:rPr lang="de-DE" dirty="0" smtClean="0"/>
              <a:t>Key.length =&gt; {1,2,3,6}</a:t>
            </a:r>
            <a:endParaRPr lang="de-DE" dirty="0"/>
          </a:p>
          <a:p>
            <a:r>
              <a:rPr lang="de-DE" dirty="0" smtClean="0"/>
              <a:t>Group cipher elements for their position relative to the keyword</a:t>
            </a:r>
          </a:p>
          <a:p>
            <a:r>
              <a:rPr lang="de-DE" dirty="0" smtClean="0"/>
              <a:t>Treat each text sample as a ceasar cipher</a:t>
            </a:r>
            <a:endParaRPr lang="en-US" dirty="0"/>
          </a:p>
        </p:txBody>
      </p:sp>
      <p:pic>
        <p:nvPicPr>
          <p:cNvPr id="4" name="Picture 3"/>
          <p:cNvPicPr>
            <a:picLocks noChangeAspect="1"/>
          </p:cNvPicPr>
          <p:nvPr/>
        </p:nvPicPr>
        <p:blipFill>
          <a:blip r:embed="rId2"/>
          <a:stretch>
            <a:fillRect/>
          </a:stretch>
        </p:blipFill>
        <p:spPr>
          <a:xfrm>
            <a:off x="1857073" y="2151074"/>
            <a:ext cx="6393056" cy="1358298"/>
          </a:xfrm>
          <a:prstGeom prst="rect">
            <a:avLst/>
          </a:prstGeom>
        </p:spPr>
      </p:pic>
      <p:pic>
        <p:nvPicPr>
          <p:cNvPr id="5" name="Picture 4"/>
          <p:cNvPicPr>
            <a:picLocks noChangeAspect="1"/>
          </p:cNvPicPr>
          <p:nvPr/>
        </p:nvPicPr>
        <p:blipFill>
          <a:blip r:embed="rId3"/>
          <a:stretch>
            <a:fillRect/>
          </a:stretch>
        </p:blipFill>
        <p:spPr>
          <a:xfrm>
            <a:off x="1857073" y="4040522"/>
            <a:ext cx="8514924" cy="712404"/>
          </a:xfrm>
          <a:prstGeom prst="rect">
            <a:avLst/>
          </a:prstGeom>
        </p:spPr>
      </p:pic>
      <p:sp>
        <p:nvSpPr>
          <p:cNvPr id="6" name="TextBox 5"/>
          <p:cNvSpPr txBox="1"/>
          <p:nvPr/>
        </p:nvSpPr>
        <p:spPr>
          <a:xfrm>
            <a:off x="4612455" y="3590281"/>
            <a:ext cx="441146" cy="369332"/>
          </a:xfrm>
          <a:prstGeom prst="rect">
            <a:avLst/>
          </a:prstGeom>
          <a:noFill/>
        </p:spPr>
        <p:txBody>
          <a:bodyPr wrap="none" rtlCol="0">
            <a:spAutoFit/>
          </a:bodyPr>
          <a:lstStyle/>
          <a:p>
            <a:r>
              <a:rPr lang="de-DE" dirty="0" smtClean="0"/>
              <a:t>18</a:t>
            </a:r>
            <a:endParaRPr lang="en-US" dirty="0"/>
          </a:p>
        </p:txBody>
      </p:sp>
      <p:sp>
        <p:nvSpPr>
          <p:cNvPr id="7" name="TextBox 6"/>
          <p:cNvSpPr txBox="1"/>
          <p:nvPr/>
        </p:nvSpPr>
        <p:spPr>
          <a:xfrm>
            <a:off x="6462149" y="4752926"/>
            <a:ext cx="916113" cy="369332"/>
          </a:xfrm>
          <a:prstGeom prst="rect">
            <a:avLst/>
          </a:prstGeom>
          <a:noFill/>
        </p:spPr>
        <p:txBody>
          <a:bodyPr wrap="square" rtlCol="0">
            <a:spAutoFit/>
          </a:bodyPr>
          <a:lstStyle/>
          <a:p>
            <a:r>
              <a:rPr lang="de-DE" dirty="0" smtClean="0"/>
              <a:t>30</a:t>
            </a:r>
            <a:endParaRPr lang="en-US" dirty="0"/>
          </a:p>
        </p:txBody>
      </p:sp>
      <p:cxnSp>
        <p:nvCxnSpPr>
          <p:cNvPr id="9" name="Straight Arrow Connector 8"/>
          <p:cNvCxnSpPr>
            <a:stCxn id="6" idx="1"/>
          </p:cNvCxnSpPr>
          <p:nvPr/>
        </p:nvCxnSpPr>
        <p:spPr>
          <a:xfrm flipH="1">
            <a:off x="3894083" y="3774947"/>
            <a:ext cx="718372" cy="49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a:off x="5053601" y="3774947"/>
            <a:ext cx="1060934" cy="434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1"/>
          </p:cNvCxnSpPr>
          <p:nvPr/>
        </p:nvCxnSpPr>
        <p:spPr>
          <a:xfrm flipH="1" flipV="1">
            <a:off x="4683716" y="4553700"/>
            <a:ext cx="1778433" cy="383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920205" y="4580518"/>
            <a:ext cx="1593174" cy="357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698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WW I and the Zimmermann telegram</a:t>
            </a:r>
            <a:endParaRPr lang="en-US" dirty="0"/>
          </a:p>
        </p:txBody>
      </p:sp>
      <p:sp>
        <p:nvSpPr>
          <p:cNvPr id="3" name="Content Placeholder 2"/>
          <p:cNvSpPr>
            <a:spLocks noGrp="1"/>
          </p:cNvSpPr>
          <p:nvPr>
            <p:ph idx="1"/>
          </p:nvPr>
        </p:nvSpPr>
        <p:spPr>
          <a:xfrm>
            <a:off x="188912" y="1898523"/>
            <a:ext cx="8087985" cy="4691463"/>
          </a:xfrm>
        </p:spPr>
        <p:txBody>
          <a:bodyPr>
            <a:normAutofit fontScale="92500" lnSpcReduction="10000"/>
          </a:bodyPr>
          <a:lstStyle/>
          <a:p>
            <a:pPr marL="0" indent="0">
              <a:buNone/>
            </a:pPr>
            <a:r>
              <a:rPr lang="en-US" dirty="0"/>
              <a:t>We intend to begin on the first of February </a:t>
            </a:r>
            <a:r>
              <a:rPr lang="en-US" b="1" dirty="0"/>
              <a:t>unrestricted submarine warfare</a:t>
            </a:r>
            <a:r>
              <a:rPr lang="en-US" dirty="0"/>
              <a:t>. We shall endeavor in spite of this to keep the United States of America neutral. In the event of this not succeeding, we make Mexico a proposal of </a:t>
            </a:r>
            <a:r>
              <a:rPr lang="en-US" b="1" dirty="0"/>
              <a:t>alliance</a:t>
            </a:r>
            <a:r>
              <a:rPr lang="en-US" dirty="0"/>
              <a:t> on the following basis: </a:t>
            </a:r>
            <a:r>
              <a:rPr lang="en-US" b="1" dirty="0"/>
              <a:t>make war </a:t>
            </a:r>
            <a:r>
              <a:rPr lang="en-US" dirty="0"/>
              <a:t>together, make peace together, </a:t>
            </a:r>
            <a:r>
              <a:rPr lang="en-US" b="1" dirty="0"/>
              <a:t>generous financial support </a:t>
            </a:r>
            <a:r>
              <a:rPr lang="en-US" dirty="0"/>
              <a:t>and an understanding on our part that Mexico is to reconquer the lost territory </a:t>
            </a:r>
            <a:r>
              <a:rPr lang="en-US" b="1" dirty="0"/>
              <a:t>in Texas, New Mexico, and Arizona</a:t>
            </a:r>
            <a:r>
              <a:rPr lang="en-US" dirty="0"/>
              <a:t>. The settlement in detail is left to you. You will inform the President of the above most secretly as soon as the outbreak </a:t>
            </a:r>
            <a:r>
              <a:rPr lang="en-US" b="1" dirty="0"/>
              <a:t>of war with the United States </a:t>
            </a:r>
            <a:r>
              <a:rPr lang="en-US" dirty="0"/>
              <a:t>of America is certain, and add the suggestion that he should, on his own initiative</a:t>
            </a:r>
            <a:r>
              <a:rPr lang="en-US" b="1" dirty="0"/>
              <a:t>, invite Japan </a:t>
            </a:r>
            <a:r>
              <a:rPr lang="en-US" dirty="0"/>
              <a:t>to immediate adherence and at the same time mediate between Japan and ourselves. Please call the President's attention to the fact that the ruthless employment of our submarines now offers the prospect of compelling England in a few months to make peace.</a:t>
            </a:r>
            <a:br>
              <a:rPr lang="en-US" dirty="0"/>
            </a:br>
            <a:r>
              <a:rPr lang="en-US" dirty="0"/>
              <a:t>Signed, ZIMMERMANN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897" y="1898523"/>
            <a:ext cx="3828709" cy="48481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3214" y="0"/>
            <a:ext cx="1262274" cy="1853248"/>
          </a:xfrm>
          <a:prstGeom prst="rect">
            <a:avLst/>
          </a:prstGeom>
        </p:spPr>
      </p:pic>
    </p:spTree>
    <p:extLst>
      <p:ext uri="{BB962C8B-B14F-4D97-AF65-F5344CB8AC3E}">
        <p14:creationId xmlns:p14="http://schemas.microsoft.com/office/powerpoint/2010/main" val="39824721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2807</TotalTime>
  <Words>451</Words>
  <Application>Microsoft Office PowerPoint</Application>
  <PresentationFormat>Widescreen</PresentationFormat>
  <Paragraphs>59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Wingdings 3</vt:lpstr>
      <vt:lpstr>Ion</vt:lpstr>
      <vt:lpstr>Cryptography</vt:lpstr>
      <vt:lpstr>Content:</vt:lpstr>
      <vt:lpstr>What I hope you‘ll learn:</vt:lpstr>
      <vt:lpstr>Ceasar cipher</vt:lpstr>
      <vt:lpstr>Al Kindi  801 - 873 AD </vt:lpstr>
      <vt:lpstr>PowerPoint Presentation</vt:lpstr>
      <vt:lpstr>Vigenère cipher – le chiffre indéchiffrable</vt:lpstr>
      <vt:lpstr>Breaking the unbreakable</vt:lpstr>
      <vt:lpstr>WW I and the Zimmermann telegram</vt:lpstr>
      <vt:lpstr>WW II: Nazis, Blitzkrieg and the Enigma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dc:title>
  <dc:creator>Trollwurf</dc:creator>
  <cp:lastModifiedBy>Trollwurf</cp:lastModifiedBy>
  <cp:revision>24</cp:revision>
  <dcterms:created xsi:type="dcterms:W3CDTF">2019-11-29T18:40:16Z</dcterms:created>
  <dcterms:modified xsi:type="dcterms:W3CDTF">2019-12-01T17:27:32Z</dcterms:modified>
</cp:coreProperties>
</file>